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embedTrueTypeFonts="1" saveSubsetFonts="1">
  <p:sldMasterIdLst>
    <p:sldMasterId id="2147483648" r:id="rId1"/>
  </p:sldMasterIdLst>
  <p:notesMasterIdLst>
    <p:notesMasterId r:id="rId6"/>
  </p:notesMasterIdLst>
  <p:sldIdLst>
    <p:sldId id="283" r:id="rId2"/>
    <p:sldId id="258" r:id="rId3"/>
    <p:sldId id="274" r:id="rId4"/>
    <p:sldId id="269" r:id="rId5"/>
  </p:sldIdLst>
  <p:sldSz cx="9144000" cy="5143500" type="screen16x9"/>
  <p:notesSz cx="6858000" cy="9144000"/>
  <p:embeddedFontLst>
    <p:embeddedFont>
      <p:font typeface="Public Sans" pitchFamily="2" charset="77"/>
      <p:regular r:id="rId7"/>
    </p:embeddedFont>
    <p:embeddedFont>
      <p:font typeface="Public Sans Bold" pitchFamily="2" charset="77"/>
      <p:regular r:id="rId8"/>
    </p:embeddedFont>
    <p:embeddedFont>
      <p:font typeface="Public Sans Thin" pitchFamily="2" charset="77"/>
      <p:regular r:id="rId9"/>
    </p:embeddedFont>
  </p:embeddedFontLst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sz="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228600" indent="228600" algn="l" defTabSz="457200" rtl="0" eaLnBrk="0" fontAlgn="base" hangingPunct="0">
      <a:spcBef>
        <a:spcPct val="0"/>
      </a:spcBef>
      <a:spcAft>
        <a:spcPct val="0"/>
      </a:spcAft>
      <a:defRPr sz="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457200" indent="457200" algn="l" defTabSz="457200" rtl="0" eaLnBrk="0" fontAlgn="base" hangingPunct="0">
      <a:spcBef>
        <a:spcPct val="0"/>
      </a:spcBef>
      <a:spcAft>
        <a:spcPct val="0"/>
      </a:spcAft>
      <a:defRPr sz="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685800" indent="685800" algn="l" defTabSz="457200" rtl="0" eaLnBrk="0" fontAlgn="base" hangingPunct="0">
      <a:spcBef>
        <a:spcPct val="0"/>
      </a:spcBef>
      <a:spcAft>
        <a:spcPct val="0"/>
      </a:spcAft>
      <a:defRPr sz="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914400" indent="914400" algn="l" defTabSz="457200" rtl="0" eaLnBrk="0" fontAlgn="base" hangingPunct="0">
      <a:spcBef>
        <a:spcPct val="0"/>
      </a:spcBef>
      <a:spcAft>
        <a:spcPct val="0"/>
      </a:spcAft>
      <a:defRPr sz="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80">
          <p15:clr>
            <a:srgbClr val="A4A3A4"/>
          </p15:clr>
        </p15:guide>
        <p15:guide id="2" pos="14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7"/>
    <p:restoredTop sz="94704"/>
  </p:normalViewPr>
  <p:slideViewPr>
    <p:cSldViewPr snapToGrid="0">
      <p:cViewPr varScale="1">
        <p:scale>
          <a:sx n="140" d="100"/>
          <a:sy n="140" d="100"/>
        </p:scale>
        <p:origin x="632" y="184"/>
      </p:cViewPr>
      <p:guideLst>
        <p:guide orient="horz" pos="1080"/>
        <p:guide pos="14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986E850E-D21B-2A8C-9265-9D32E4F42A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722AE4A-1ACE-3B8F-CE5D-64FA1C0481D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AD68655-8541-9E48-9FF9-E4E2D3A8A2C3}" type="datetimeFigureOut">
              <a:rPr lang="tr-TR"/>
              <a:pPr>
                <a:defRPr/>
              </a:pPr>
              <a:t>7.08.2025</a:t>
            </a:fld>
            <a:endParaRPr lang="tr-TR"/>
          </a:p>
        </p:txBody>
      </p:sp>
      <p:sp>
        <p:nvSpPr>
          <p:cNvPr id="4" name="Slayt Resmi Yer Tutucusu 3">
            <a:extLst>
              <a:ext uri="{FF2B5EF4-FFF2-40B4-BE49-F238E27FC236}">
                <a16:creationId xmlns:a16="http://schemas.microsoft.com/office/drawing/2014/main" id="{06548905-539E-397A-8CBE-152076F59FD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Not Yer Tutucusu 4">
            <a:extLst>
              <a:ext uri="{FF2B5EF4-FFF2-40B4-BE49-F238E27FC236}">
                <a16:creationId xmlns:a16="http://schemas.microsoft.com/office/drawing/2014/main" id="{695B8F9D-EA8D-D938-7E60-3FCD9E6EFA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/>
              <a:t>Asıl metin stillerini düzenlemek için tıklayın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19BF1E6-1861-3C42-AB71-08C3B9A6ECC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5C8EAFE-6EFF-2D83-0FBC-ED278B88D9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CB66219-F741-174C-8787-46C28E26369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fontAlgn="base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fontAlgn="base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fontAlgn="base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fontAlgn="base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065212"/>
            <a:ext cx="3886200" cy="7350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943100"/>
            <a:ext cx="3200400" cy="8763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8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3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EFF3C-503C-79A8-07AB-066756DCE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70E4A-52EC-BC46-96F0-2A8F0C718AC2}" type="datetimeFigureOut">
              <a:rPr lang="en-US"/>
              <a:pPr>
                <a:defRPr/>
              </a:pPr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550CD-5554-CF8A-A101-A4BA21E65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6A101-22F4-8B1F-518A-BE5C14402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82911-C2CB-E64F-8E52-540C5A9780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84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13BED-6AE7-B5D9-0C8A-DCF20C600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76B73-B98A-444E-AD56-4B778E477450}" type="datetimeFigureOut">
              <a:rPr lang="en-US"/>
              <a:pPr>
                <a:defRPr/>
              </a:pPr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F6B1A-A391-C036-19A3-4563DA5C3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16BC1-01A8-B04E-ACDC-7763F0648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0C5A7-1E26-6040-8403-8C8EB8D5C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87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37319"/>
            <a:ext cx="1028700" cy="292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37319"/>
            <a:ext cx="3009900" cy="292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C15E2-A3FF-DAC8-AD14-5680CDDA4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E7C86-A2A4-E54C-8F11-76148BEE2C9D}" type="datetimeFigureOut">
              <a:rPr lang="en-US"/>
              <a:pPr>
                <a:defRPr/>
              </a:pPr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A9DB-BE27-005F-DCB2-3E74F3E41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F3AD2-EFB8-1A24-0F5C-8D754B9F0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55C95-DFDD-9D42-9768-85258A018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96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A737E-03DF-9008-AE69-DFAE3B92A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5C62C-A21C-2C42-84E5-1707C7CB4284}" type="datetimeFigureOut">
              <a:rPr lang="en-US"/>
              <a:pPr>
                <a:defRPr/>
              </a:pPr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E7AAB-7BC0-DBDE-628D-B2D80E96E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0A293-5763-F446-CB72-92E4BECB4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F51A4-BBC6-DA40-AD89-089CE6D196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203450"/>
            <a:ext cx="3886200" cy="681038"/>
          </a:xfr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453357"/>
            <a:ext cx="3886200" cy="750094"/>
          </a:xfrm>
        </p:spPr>
        <p:txBody>
          <a:bodyPr anchor="b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286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B3ED5-B38E-A23F-83D1-E4612C66F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562A9-C951-FD41-BE85-6C5902C5DBEE}" type="datetimeFigureOut">
              <a:rPr lang="en-US"/>
              <a:pPr>
                <a:defRPr/>
              </a:pPr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BBA91-851B-3084-9554-F285929EB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79616-3499-2F9C-3080-3F42C93EF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4D96D-ECAC-F74B-A234-9AA68342E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6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800100"/>
            <a:ext cx="2019300" cy="2262982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800100"/>
            <a:ext cx="2019300" cy="2262982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165276-AE66-0525-E2F7-32FA23D38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70F35-E574-5F4D-BB77-9DD96E703341}" type="datetimeFigureOut">
              <a:rPr lang="en-US"/>
              <a:pPr>
                <a:defRPr/>
              </a:pPr>
              <a:t>8/7/25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CDAEE35-F5F4-DCFD-3346-FB1187618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0700B5B-41A0-22A5-2A6A-B497CC7E4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79FAE-6604-F845-8C2A-9BBB7FD59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612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767556"/>
            <a:ext cx="2020094" cy="319881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087438"/>
            <a:ext cx="2020094" cy="1975644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767556"/>
            <a:ext cx="2020888" cy="319881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087438"/>
            <a:ext cx="2020888" cy="1975644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A84D245-0124-1F8D-9875-53D16475A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A7904-438A-2749-B6C4-2DF538F4D273}" type="datetimeFigureOut">
              <a:rPr lang="en-US"/>
              <a:pPr>
                <a:defRPr/>
              </a:pPr>
              <a:t>8/7/25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2D2FF58-B77D-FD21-CC19-71B88E7A0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B6768FF-E47D-F002-3151-A958CEA5D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454AE-3298-1B42-9D70-F88509C35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53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B24D2D3-48F3-FF05-04FB-C0755BF73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8F004-6A24-504C-9BBE-78598046CFB7}" type="datetimeFigureOut">
              <a:rPr lang="en-US"/>
              <a:pPr>
                <a:defRPr/>
              </a:pPr>
              <a:t>8/7/25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307203A-3395-1734-59D1-01F04A23A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9445DEE-3E6C-E9AB-2331-EDD0CC74D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3DA02-F52E-424F-8AB1-1C89D7EF4D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90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F1E1CED-0D5B-0AE9-959E-19BC7AA5B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5C1A9-2C02-B844-BCDB-F5EB851470CE}" type="datetimeFigureOut">
              <a:rPr lang="en-US"/>
              <a:pPr>
                <a:defRPr/>
              </a:pPr>
              <a:t>8/7/25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B120C96-AE1B-6329-B80A-9E456F3F4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A1A6ED9-1DF4-3F6E-B59E-5C9FEDD8E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2C9C4-5E49-8741-8554-E760A7EFDD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12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5"/>
            <a:ext cx="1504157" cy="58102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5" y="136525"/>
            <a:ext cx="2555875" cy="292655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717550"/>
            <a:ext cx="1504157" cy="2345532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450"/>
            </a:lvl4pPr>
            <a:lvl5pPr marL="914400" indent="0">
              <a:buNone/>
              <a:defRPr sz="450"/>
            </a:lvl5pPr>
            <a:lvl6pPr marL="1143000" indent="0">
              <a:buNone/>
              <a:defRPr sz="450"/>
            </a:lvl6pPr>
            <a:lvl7pPr marL="1371600" indent="0">
              <a:buNone/>
              <a:defRPr sz="450"/>
            </a:lvl7pPr>
            <a:lvl8pPr marL="1600200" indent="0">
              <a:buNone/>
              <a:defRPr sz="450"/>
            </a:lvl8pPr>
            <a:lvl9pPr marL="1828800" indent="0">
              <a:buNone/>
              <a:defRPr sz="4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62A2A6-659E-11BA-2170-C496C6C54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FA2A6-675E-5745-9866-E9EC880364BE}" type="datetimeFigureOut">
              <a:rPr lang="en-US"/>
              <a:pPr>
                <a:defRPr/>
              </a:pPr>
              <a:t>8/7/25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F3FCD88-47AC-F8A3-BA0A-6392D66E2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55DAD3-A552-1891-4C7B-5DC0EBB37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FEDB2-4737-1140-9187-A6D1D17B1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154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2400300"/>
            <a:ext cx="2743200" cy="283369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306388"/>
            <a:ext cx="2743200" cy="205740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2683669"/>
            <a:ext cx="2743200" cy="402431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450"/>
            </a:lvl4pPr>
            <a:lvl5pPr marL="914400" indent="0">
              <a:buNone/>
              <a:defRPr sz="450"/>
            </a:lvl5pPr>
            <a:lvl6pPr marL="1143000" indent="0">
              <a:buNone/>
              <a:defRPr sz="450"/>
            </a:lvl6pPr>
            <a:lvl7pPr marL="1371600" indent="0">
              <a:buNone/>
              <a:defRPr sz="450"/>
            </a:lvl7pPr>
            <a:lvl8pPr marL="1600200" indent="0">
              <a:buNone/>
              <a:defRPr sz="450"/>
            </a:lvl8pPr>
            <a:lvl9pPr marL="1828800" indent="0">
              <a:buNone/>
              <a:defRPr sz="4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594A8D8-63EC-CBC0-0CF9-498F74743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5288C-61FD-3C47-967D-DD1270C7F7FD}" type="datetimeFigureOut">
              <a:rPr lang="en-US"/>
              <a:pPr>
                <a:defRPr/>
              </a:pPr>
              <a:t>8/7/25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3B9412B-5017-EDD7-C228-F627BA95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97E836D-7BB1-9170-E9FC-00EF95837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94912-B217-4C45-B20E-DEC6ECD9EB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50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6A5D63-C5A0-8BB0-EA85-1800620EBD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38113"/>
            <a:ext cx="41148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TR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F92E81C-5865-F5C5-4298-E6C6D23670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800100"/>
            <a:ext cx="411480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TR"/>
              <a:t>Click to edit Master text styles</a:t>
            </a:r>
          </a:p>
          <a:p>
            <a:pPr lvl="1"/>
            <a:r>
              <a:rPr lang="en-US" altLang="en-TR"/>
              <a:t>Second level</a:t>
            </a:r>
          </a:p>
          <a:p>
            <a:pPr lvl="2"/>
            <a:r>
              <a:rPr lang="en-US" altLang="en-TR"/>
              <a:t>Third level</a:t>
            </a:r>
          </a:p>
          <a:p>
            <a:pPr lvl="3"/>
            <a:r>
              <a:rPr lang="en-US" altLang="en-TR"/>
              <a:t>Fourth level</a:t>
            </a:r>
          </a:p>
          <a:p>
            <a:pPr lvl="4"/>
            <a:r>
              <a:rPr lang="en-US" altLang="en-T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3F007-18AD-5DC0-78A9-AD71DE11D8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6FDDF2-D59C-2A4F-8039-AE38CF9EC5E4}" type="datetimeFigureOut">
              <a:rPr lang="en-US"/>
              <a:pPr>
                <a:defRPr/>
              </a:pPr>
              <a:t>8/7/25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9C472-B8F0-A753-2BC4-55F5C5A0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57EBF-F18F-7731-14F6-0D184AF5D7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7E12208-7C63-BB42-B836-7D1E312295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" panose="020F0502020204030204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" panose="020F0502020204030204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" panose="020F0502020204030204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171450" indent="-17145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indent="-142875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1D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08DEED9-E468-8C6C-AC4C-ED53A1FCB001}"/>
              </a:ext>
            </a:extLst>
          </p:cNvPr>
          <p:cNvSpPr/>
          <p:nvPr/>
        </p:nvSpPr>
        <p:spPr>
          <a:xfrm flipH="1">
            <a:off x="6578508" y="0"/>
            <a:ext cx="2565493" cy="2571750"/>
          </a:xfrm>
          <a:custGeom>
            <a:avLst/>
            <a:gdLst/>
            <a:ahLst/>
            <a:cxnLst/>
            <a:rect l="l" t="t" r="r" b="b"/>
            <a:pathLst>
              <a:path w="5130985" h="5143500">
                <a:moveTo>
                  <a:pt x="5130985" y="0"/>
                </a:moveTo>
                <a:lnTo>
                  <a:pt x="0" y="0"/>
                </a:lnTo>
                <a:lnTo>
                  <a:pt x="0" y="5143500"/>
                </a:lnTo>
                <a:lnTo>
                  <a:pt x="5130985" y="5143500"/>
                </a:lnTo>
                <a:lnTo>
                  <a:pt x="5130985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TR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77" name="Freeform 3">
            <a:extLst>
              <a:ext uri="{FF2B5EF4-FFF2-40B4-BE49-F238E27FC236}">
                <a16:creationId xmlns:a16="http://schemas.microsoft.com/office/drawing/2014/main" id="{C2F0B681-4CB6-9858-689A-2755A9B2B84F}"/>
              </a:ext>
            </a:extLst>
          </p:cNvPr>
          <p:cNvSpPr>
            <a:spLocks/>
          </p:cNvSpPr>
          <p:nvPr/>
        </p:nvSpPr>
        <p:spPr bwMode="auto">
          <a:xfrm>
            <a:off x="7283450" y="4629150"/>
            <a:ext cx="1550988" cy="252413"/>
          </a:xfrm>
          <a:custGeom>
            <a:avLst/>
            <a:gdLst>
              <a:gd name="T0" fmla="*/ 0 w 3101214"/>
              <a:gd name="T1" fmla="*/ 0 h 504496"/>
              <a:gd name="T2" fmla="*/ 3101214 w 3101214"/>
              <a:gd name="T3" fmla="*/ 0 h 504496"/>
              <a:gd name="T4" fmla="*/ 3101214 w 3101214"/>
              <a:gd name="T5" fmla="*/ 504496 h 504496"/>
              <a:gd name="T6" fmla="*/ 0 w 3101214"/>
              <a:gd name="T7" fmla="*/ 504496 h 504496"/>
              <a:gd name="T8" fmla="*/ 0 w 3101214"/>
              <a:gd name="T9" fmla="*/ 0 h 504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01214" h="504496">
                <a:moveTo>
                  <a:pt x="0" y="0"/>
                </a:moveTo>
                <a:lnTo>
                  <a:pt x="3101214" y="0"/>
                </a:lnTo>
                <a:lnTo>
                  <a:pt x="3101214" y="504496"/>
                </a:lnTo>
                <a:lnTo>
                  <a:pt x="0" y="504496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TR"/>
          </a:p>
        </p:txBody>
      </p:sp>
      <p:pic>
        <p:nvPicPr>
          <p:cNvPr id="3078" name="Picture 4">
            <a:extLst>
              <a:ext uri="{FF2B5EF4-FFF2-40B4-BE49-F238E27FC236}">
                <a16:creationId xmlns:a16="http://schemas.microsoft.com/office/drawing/2014/main" id="{9FC13381-2B7B-D332-C9AD-EB78687D6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5588" y="1201738"/>
            <a:ext cx="6092825" cy="274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13E1980-C23A-215D-406A-D1DC9E0E6095}"/>
              </a:ext>
            </a:extLst>
          </p:cNvPr>
          <p:cNvSpPr txBox="1"/>
          <p:nvPr/>
        </p:nvSpPr>
        <p:spPr>
          <a:xfrm>
            <a:off x="-736600" y="808038"/>
            <a:ext cx="6362700" cy="6540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 eaLnBrk="1" fontAlgn="auto" hangingPunct="1">
              <a:lnSpc>
                <a:spcPts val="552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sz="4250" dirty="0">
                <a:solidFill>
                  <a:srgbClr val="101D42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Biz Kimiz?</a:t>
            </a:r>
            <a:endParaRPr lang="en-US" sz="4250" dirty="0">
              <a:solidFill>
                <a:srgbClr val="101D42"/>
              </a:solidFill>
              <a:latin typeface="Public Sans Thin"/>
              <a:ea typeface="Public Sans Thin"/>
              <a:cs typeface="Public Sans Thin"/>
              <a:sym typeface="Public Sans Thin"/>
            </a:endParaRPr>
          </a:p>
        </p:txBody>
      </p:sp>
      <p:grpSp>
        <p:nvGrpSpPr>
          <p:cNvPr id="4099" name="Group 3">
            <a:extLst>
              <a:ext uri="{FF2B5EF4-FFF2-40B4-BE49-F238E27FC236}">
                <a16:creationId xmlns:a16="http://schemas.microsoft.com/office/drawing/2014/main" id="{AAE5FC6C-E0D1-B423-CDB0-79E4637A5A20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8007350" y="0"/>
            <a:ext cx="1136650" cy="1135063"/>
            <a:chOff x="0" y="0"/>
            <a:chExt cx="6350000" cy="6339840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936BBF50-8AF6-CF1D-68A8-D5405A38D75C}"/>
                </a:ext>
              </a:extLst>
            </p:cNvPr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  <a:close/>
                </a:path>
              </a:pathLst>
            </a:custGeom>
            <a:solidFill>
              <a:srgbClr val="C3976B"/>
            </a:solidFill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TR" sz="450">
                <a:latin typeface="+mn-lt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9E996653-7609-8FF1-C4E1-94112FD769CF}"/>
              </a:ext>
            </a:extLst>
          </p:cNvPr>
          <p:cNvSpPr/>
          <p:nvPr/>
        </p:nvSpPr>
        <p:spPr>
          <a:xfrm flipV="1">
            <a:off x="0" y="3572478"/>
            <a:ext cx="1567200" cy="1571023"/>
          </a:xfrm>
          <a:custGeom>
            <a:avLst/>
            <a:gdLst/>
            <a:ahLst/>
            <a:cxnLst/>
            <a:rect l="l" t="t" r="r" b="b"/>
            <a:pathLst>
              <a:path w="3134400" h="3142045">
                <a:moveTo>
                  <a:pt x="0" y="3142045"/>
                </a:moveTo>
                <a:lnTo>
                  <a:pt x="3134400" y="3142045"/>
                </a:lnTo>
                <a:lnTo>
                  <a:pt x="3134400" y="0"/>
                </a:lnTo>
                <a:lnTo>
                  <a:pt x="0" y="0"/>
                </a:lnTo>
                <a:lnTo>
                  <a:pt x="0" y="314204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TR" sz="450">
              <a:latin typeface="+mn-lt"/>
            </a:endParaRP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DAC86FCA-9DDB-C42F-6633-376FB40D4092}"/>
              </a:ext>
            </a:extLst>
          </p:cNvPr>
          <p:cNvSpPr/>
          <p:nvPr/>
        </p:nvSpPr>
        <p:spPr>
          <a:xfrm>
            <a:off x="7283450" y="4629150"/>
            <a:ext cx="1550988" cy="252413"/>
          </a:xfrm>
          <a:custGeom>
            <a:avLst/>
            <a:gdLst/>
            <a:ahLst/>
            <a:cxnLst/>
            <a:rect l="l" t="t" r="r" b="b"/>
            <a:pathLst>
              <a:path w="3101214" h="504496">
                <a:moveTo>
                  <a:pt x="0" y="0"/>
                </a:moveTo>
                <a:lnTo>
                  <a:pt x="3101214" y="0"/>
                </a:lnTo>
                <a:lnTo>
                  <a:pt x="3101214" y="504496"/>
                </a:lnTo>
                <a:lnTo>
                  <a:pt x="0" y="504496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email"/>
            <a:stretch>
              <a:fillRect/>
            </a:stretch>
          </a:blipFill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TR" sz="450">
              <a:latin typeface="+mn-lt"/>
            </a:endParaRPr>
          </a:p>
        </p:txBody>
      </p:sp>
      <p:sp>
        <p:nvSpPr>
          <p:cNvPr id="4104" name="Metin kutusu 7">
            <a:extLst>
              <a:ext uri="{FF2B5EF4-FFF2-40B4-BE49-F238E27FC236}">
                <a16:creationId xmlns:a16="http://schemas.microsoft.com/office/drawing/2014/main" id="{43AE7811-3E29-51E5-345E-D895F7203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1390650"/>
            <a:ext cx="497046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ts val="5525"/>
              </a:lnSpc>
            </a:pPr>
            <a:r>
              <a:rPr lang="tr-TR" altLang="en-TR" sz="2200">
                <a:solidFill>
                  <a:srgbClr val="101D42"/>
                </a:solidFill>
                <a:latin typeface="Public Sans Thin" pitchFamily="2" charset="77"/>
              </a:rPr>
              <a:t>‘’Sigortacılığın Yeni Stili’’</a:t>
            </a:r>
            <a:endParaRPr lang="en-ID" altLang="en-TR" sz="2200">
              <a:solidFill>
                <a:srgbClr val="101D42"/>
              </a:solidFill>
              <a:latin typeface="Public Sans Thin" pitchFamily="2" charset="77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C96C090-4991-5B1F-37CC-2A5F59ADB06E}"/>
              </a:ext>
            </a:extLst>
          </p:cNvPr>
          <p:cNvSpPr/>
          <p:nvPr/>
        </p:nvSpPr>
        <p:spPr>
          <a:xfrm>
            <a:off x="1219200" y="1463675"/>
            <a:ext cx="1401763" cy="63500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D" sz="450"/>
          </a:p>
        </p:txBody>
      </p:sp>
      <p:sp>
        <p:nvSpPr>
          <p:cNvPr id="4106" name="Metin kutusu 9">
            <a:extLst>
              <a:ext uri="{FF2B5EF4-FFF2-40B4-BE49-F238E27FC236}">
                <a16:creationId xmlns:a16="http://schemas.microsoft.com/office/drawing/2014/main" id="{432FEEA4-8D26-D635-7F59-6C11D117B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332038"/>
            <a:ext cx="49704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TR" sz="1000">
                <a:latin typeface="Public Sans Thin" pitchFamily="2" charset="77"/>
              </a:rPr>
              <a:t>Steel Sigorta ve Reasürans Brokerliği A.Ş. olarak 2023 yılında ruhsatını alarak faaliyetlerine başlamıştır. Tecrübeli kadrosu ile tüm sigorta branşlarında faaliyet göstermektedir. Steel Sigorta ve Reasürans Brokerlik Hizmetler A.Ş. , Türkiye’nin her alanında yer alan farklı sektör ve firmalara sigorta danışmanlığı ve brokerlik hizmetleri sunmaktadır. Kurumsal ve Bireysel olarak sigorta denince aklınıza gelen bütün alanlarda hizmetlerini sürdüren Steel Sigorta; tecrübesi, enerjisi, farklı çözüm ve müşteri odaklı çalışma anlayışı ile iş ortağınız olarak sizlere hizmet sunmaktan memnuniyet duymaktadır.</a:t>
            </a:r>
            <a:endParaRPr lang="en-ID" altLang="en-TR" sz="1000">
              <a:latin typeface="Public Sans Thin" pitchFamily="2" charset="7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0E5491A0-B8BB-AF6B-E4C5-DD52ADC04086}"/>
              </a:ext>
            </a:extLst>
          </p:cNvPr>
          <p:cNvSpPr/>
          <p:nvPr/>
        </p:nvSpPr>
        <p:spPr>
          <a:xfrm flipV="1">
            <a:off x="0" y="2818378"/>
            <a:ext cx="2319465" cy="2325123"/>
          </a:xfrm>
          <a:custGeom>
            <a:avLst/>
            <a:gdLst/>
            <a:ahLst/>
            <a:cxnLst/>
            <a:rect l="l" t="t" r="r" b="b"/>
            <a:pathLst>
              <a:path w="4638930" h="4650245">
                <a:moveTo>
                  <a:pt x="0" y="4650245"/>
                </a:moveTo>
                <a:lnTo>
                  <a:pt x="4638930" y="4650245"/>
                </a:lnTo>
                <a:lnTo>
                  <a:pt x="4638930" y="0"/>
                </a:lnTo>
                <a:lnTo>
                  <a:pt x="0" y="0"/>
                </a:lnTo>
                <a:lnTo>
                  <a:pt x="0" y="465024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TR" sz="450">
              <a:latin typeface="+mn-lt"/>
            </a:endParaRPr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11802117-15F7-FDA6-30DB-55E40BA32EE1}"/>
              </a:ext>
            </a:extLst>
          </p:cNvPr>
          <p:cNvSpPr/>
          <p:nvPr/>
        </p:nvSpPr>
        <p:spPr>
          <a:xfrm>
            <a:off x="7283450" y="4629150"/>
            <a:ext cx="1550988" cy="252413"/>
          </a:xfrm>
          <a:custGeom>
            <a:avLst/>
            <a:gdLst/>
            <a:ahLst/>
            <a:cxnLst/>
            <a:rect l="l" t="t" r="r" b="b"/>
            <a:pathLst>
              <a:path w="3101214" h="504496">
                <a:moveTo>
                  <a:pt x="0" y="0"/>
                </a:moveTo>
                <a:lnTo>
                  <a:pt x="3101214" y="0"/>
                </a:lnTo>
                <a:lnTo>
                  <a:pt x="3101214" y="504496"/>
                </a:lnTo>
                <a:lnTo>
                  <a:pt x="0" y="504496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email"/>
            <a:stretch>
              <a:fillRect/>
            </a:stretch>
          </a:blipFill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TR" sz="450">
              <a:latin typeface="+mn-lt"/>
            </a:endParaRPr>
          </a:p>
        </p:txBody>
      </p:sp>
      <p:grpSp>
        <p:nvGrpSpPr>
          <p:cNvPr id="5126" name="Group 2">
            <a:extLst>
              <a:ext uri="{FF2B5EF4-FFF2-40B4-BE49-F238E27FC236}">
                <a16:creationId xmlns:a16="http://schemas.microsoft.com/office/drawing/2014/main" id="{D0140883-F72D-72FA-3DFF-A2F4371B6DBC}"/>
              </a:ext>
            </a:extLst>
          </p:cNvPr>
          <p:cNvGrpSpPr>
            <a:grpSpLocks/>
          </p:cNvGrpSpPr>
          <p:nvPr/>
        </p:nvGrpSpPr>
        <p:grpSpPr bwMode="auto">
          <a:xfrm>
            <a:off x="952500" y="519113"/>
            <a:ext cx="190500" cy="190500"/>
            <a:chOff x="0" y="0"/>
            <a:chExt cx="6350000" cy="6339840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E812F76E-8C7B-DC9B-8BAA-6EF361F0A971}"/>
                </a:ext>
              </a:extLst>
            </p:cNvPr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  <a:close/>
                </a:path>
              </a:pathLst>
            </a:custGeom>
            <a:solidFill>
              <a:srgbClr val="C3976B"/>
            </a:solidFill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TR" sz="450">
                <a:latin typeface="+mn-lt"/>
              </a:endParaRPr>
            </a:p>
          </p:txBody>
        </p:sp>
      </p:grpSp>
      <p:grpSp>
        <p:nvGrpSpPr>
          <p:cNvPr id="5127" name="Group 4">
            <a:extLst>
              <a:ext uri="{FF2B5EF4-FFF2-40B4-BE49-F238E27FC236}">
                <a16:creationId xmlns:a16="http://schemas.microsoft.com/office/drawing/2014/main" id="{837C36B3-EE53-6911-97A3-152893A0869E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519113"/>
            <a:ext cx="190500" cy="190500"/>
            <a:chOff x="0" y="0"/>
            <a:chExt cx="6350000" cy="6339840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9FFC208E-7805-C0EF-A127-C11AD52CA46B}"/>
                </a:ext>
              </a:extLst>
            </p:cNvPr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  <a:close/>
                </a:path>
              </a:pathLst>
            </a:custGeom>
            <a:solidFill>
              <a:srgbClr val="C3976B"/>
            </a:solidFill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TR" sz="450">
                <a:latin typeface="+mn-lt"/>
              </a:endParaRPr>
            </a:p>
          </p:txBody>
        </p:sp>
      </p:grpSp>
      <p:sp>
        <p:nvSpPr>
          <p:cNvPr id="5128" name="TextBox 8">
            <a:extLst>
              <a:ext uri="{FF2B5EF4-FFF2-40B4-BE49-F238E27FC236}">
                <a16:creationId xmlns:a16="http://schemas.microsoft.com/office/drawing/2014/main" id="{D91BFC7C-20D2-CA90-AC6F-0DEB88B18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1338263"/>
            <a:ext cx="219392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825"/>
              </a:lnSpc>
            </a:pPr>
            <a:r>
              <a:rPr lang="en-US" altLang="en-TR" sz="1300">
                <a:solidFill>
                  <a:srgbClr val="101D42"/>
                </a:solidFill>
                <a:latin typeface="Public Sans" pitchFamily="2" charset="77"/>
                <a:ea typeface="Public Sans" pitchFamily="2" charset="77"/>
                <a:cs typeface="Public Sans" pitchFamily="2" charset="77"/>
                <a:sym typeface="Public Sans" pitchFamily="2" charset="77"/>
              </a:rPr>
              <a:t>Kurumların, işletmelerin ve bireylerin finansal, sağlık veya endüstriyel alanlardaki tüm varlıklarına yeni nesil sigortacılık anlayışla teminat sağlar; müşteriyi merkeze koyan yaklaşımıyla hızlı ve profesyonel çözümler sunar.</a:t>
            </a:r>
          </a:p>
        </p:txBody>
      </p:sp>
      <p:sp>
        <p:nvSpPr>
          <p:cNvPr id="5129" name="TextBox 9">
            <a:extLst>
              <a:ext uri="{FF2B5EF4-FFF2-40B4-BE49-F238E27FC236}">
                <a16:creationId xmlns:a16="http://schemas.microsoft.com/office/drawing/2014/main" id="{512F6C27-8F74-8D52-E857-6D0BFEAF1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933450"/>
            <a:ext cx="21939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2238"/>
              </a:lnSpc>
            </a:pPr>
            <a:r>
              <a:rPr lang="tr-TR" altLang="en-TR" sz="1600" b="1">
                <a:solidFill>
                  <a:srgbClr val="101D42"/>
                </a:solidFill>
                <a:latin typeface="Public Sans Bold" pitchFamily="2" charset="77"/>
                <a:ea typeface="Public Sans Bold" pitchFamily="2" charset="77"/>
                <a:cs typeface="Public Sans Bold" pitchFamily="2" charset="77"/>
                <a:sym typeface="Public Sans Bold" pitchFamily="2" charset="77"/>
              </a:rPr>
              <a:t>Vizyonumuz</a:t>
            </a:r>
            <a:endParaRPr lang="en-US" altLang="en-TR" sz="1600" b="1">
              <a:solidFill>
                <a:srgbClr val="101D42"/>
              </a:solidFill>
              <a:latin typeface="Public Sans Bold" pitchFamily="2" charset="77"/>
              <a:ea typeface="Public Sans Bold" pitchFamily="2" charset="77"/>
              <a:cs typeface="Public Sans Bold" pitchFamily="2" charset="77"/>
              <a:sym typeface="Public Sans Bold" pitchFamily="2" charset="77"/>
            </a:endParaRPr>
          </a:p>
        </p:txBody>
      </p:sp>
      <p:sp>
        <p:nvSpPr>
          <p:cNvPr id="5130" name="TextBox 11">
            <a:extLst>
              <a:ext uri="{FF2B5EF4-FFF2-40B4-BE49-F238E27FC236}">
                <a16:creationId xmlns:a16="http://schemas.microsoft.com/office/drawing/2014/main" id="{FDB8F7F0-ABAC-1C76-B2D5-A840CCF76D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338263"/>
            <a:ext cx="219392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825"/>
              </a:lnSpc>
            </a:pPr>
            <a:r>
              <a:rPr lang="en-US" altLang="en-TR" sz="1300">
                <a:solidFill>
                  <a:srgbClr val="101D42"/>
                </a:solidFill>
                <a:latin typeface="Public Sans" pitchFamily="2" charset="77"/>
                <a:ea typeface="Public Sans" pitchFamily="2" charset="77"/>
                <a:cs typeface="Public Sans" pitchFamily="2" charset="77"/>
                <a:sym typeface="Public Sans" pitchFamily="2" charset="77"/>
              </a:rPr>
              <a:t>Bir Sigorta ve Reasürans Brokerliği şirketi olarak, coğrafya ve sektör fark etmeksizin güvenirliği, hizmet kalitesi, teknolojisi ve çözümleriyle sektörün standartlarını belirleyen ve yeniliklere öncülük eden firma olmak.</a:t>
            </a:r>
          </a:p>
        </p:txBody>
      </p:sp>
      <p:sp>
        <p:nvSpPr>
          <p:cNvPr id="5131" name="TextBox 12">
            <a:extLst>
              <a:ext uri="{FF2B5EF4-FFF2-40B4-BE49-F238E27FC236}">
                <a16:creationId xmlns:a16="http://schemas.microsoft.com/office/drawing/2014/main" id="{039B8B3A-48F2-F843-E789-E0EE14DFC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33450"/>
            <a:ext cx="21939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2238"/>
              </a:lnSpc>
            </a:pPr>
            <a:r>
              <a:rPr lang="tr-TR" altLang="en-TR" sz="1600" b="1">
                <a:solidFill>
                  <a:srgbClr val="101D42"/>
                </a:solidFill>
                <a:latin typeface="Public Sans Bold" pitchFamily="2" charset="77"/>
                <a:ea typeface="Public Sans Bold" pitchFamily="2" charset="77"/>
                <a:cs typeface="Public Sans Bold" pitchFamily="2" charset="77"/>
                <a:sym typeface="Public Sans Bold" pitchFamily="2" charset="77"/>
              </a:rPr>
              <a:t>Misyonumuz</a:t>
            </a:r>
            <a:endParaRPr lang="en-US" altLang="en-TR" sz="1600" b="1">
              <a:solidFill>
                <a:srgbClr val="101D42"/>
              </a:solidFill>
              <a:latin typeface="Public Sans Bold" pitchFamily="2" charset="77"/>
              <a:ea typeface="Public Sans Bold" pitchFamily="2" charset="77"/>
              <a:cs typeface="Public Sans Bold" pitchFamily="2" charset="77"/>
              <a:sym typeface="Public Sans Bold" pitchFamily="2" charset="77"/>
            </a:endParaRPr>
          </a:p>
        </p:txBody>
      </p:sp>
      <p:grpSp>
        <p:nvGrpSpPr>
          <p:cNvPr id="5132" name="Group 4">
            <a:extLst>
              <a:ext uri="{FF2B5EF4-FFF2-40B4-BE49-F238E27FC236}">
                <a16:creationId xmlns:a16="http://schemas.microsoft.com/office/drawing/2014/main" id="{9ACD9151-3E08-1529-D2FD-02FE68F3C346}"/>
              </a:ext>
            </a:extLst>
          </p:cNvPr>
          <p:cNvGrpSpPr>
            <a:grpSpLocks/>
          </p:cNvGrpSpPr>
          <p:nvPr/>
        </p:nvGrpSpPr>
        <p:grpSpPr bwMode="auto">
          <a:xfrm>
            <a:off x="6035675" y="519113"/>
            <a:ext cx="190500" cy="190500"/>
            <a:chOff x="0" y="0"/>
            <a:chExt cx="6350000" cy="6339840"/>
          </a:xfrm>
        </p:grpSpPr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320F7A65-7F6E-E7CE-A994-BDC0C5DCD21C}"/>
                </a:ext>
              </a:extLst>
            </p:cNvPr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  <a:close/>
                </a:path>
              </a:pathLst>
            </a:custGeom>
            <a:solidFill>
              <a:srgbClr val="C3976B"/>
            </a:solidFill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TR" sz="450">
                <a:latin typeface="+mn-lt"/>
              </a:endParaRPr>
            </a:p>
          </p:txBody>
        </p:sp>
      </p:grpSp>
      <p:sp>
        <p:nvSpPr>
          <p:cNvPr id="5133" name="TextBox 11">
            <a:extLst>
              <a:ext uri="{FF2B5EF4-FFF2-40B4-BE49-F238E27FC236}">
                <a16:creationId xmlns:a16="http://schemas.microsoft.com/office/drawing/2014/main" id="{6310C3C3-5B7F-9D27-DBDA-DA45CCAE5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5675" y="1338263"/>
            <a:ext cx="2193925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286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825"/>
              </a:lnSpc>
              <a:buFont typeface="Arial" panose="020B0604020202020204" pitchFamily="34" charset="0"/>
              <a:buChar char="•"/>
            </a:pPr>
            <a:r>
              <a:rPr lang="en-US" altLang="en-TR" sz="1300">
                <a:solidFill>
                  <a:srgbClr val="101D42"/>
                </a:solidFill>
                <a:latin typeface="Public Sans" pitchFamily="2" charset="77"/>
                <a:ea typeface="Public Sans" pitchFamily="2" charset="77"/>
                <a:cs typeface="Public Sans" pitchFamily="2" charset="77"/>
                <a:sym typeface="Public Sans" pitchFamily="2" charset="77"/>
              </a:rPr>
              <a:t>Müşteri Odaklılık</a:t>
            </a:r>
            <a:endParaRPr lang="tr-TR" altLang="en-TR" sz="1300">
              <a:solidFill>
                <a:srgbClr val="101D42"/>
              </a:solidFill>
              <a:latin typeface="Public Sans" pitchFamily="2" charset="77"/>
              <a:ea typeface="Public Sans" pitchFamily="2" charset="77"/>
              <a:cs typeface="Public Sans" pitchFamily="2" charset="77"/>
              <a:sym typeface="Public Sans" pitchFamily="2" charset="77"/>
            </a:endParaRPr>
          </a:p>
          <a:p>
            <a:pPr eaLnBrk="1" hangingPunct="1">
              <a:lnSpc>
                <a:spcPts val="1825"/>
              </a:lnSpc>
              <a:buFont typeface="Arial" panose="020B0604020202020204" pitchFamily="34" charset="0"/>
              <a:buChar char="•"/>
            </a:pPr>
            <a:endParaRPr lang="en-US" altLang="en-TR" sz="1300">
              <a:solidFill>
                <a:srgbClr val="101D42"/>
              </a:solidFill>
              <a:latin typeface="Public Sans" pitchFamily="2" charset="77"/>
              <a:ea typeface="Public Sans" pitchFamily="2" charset="77"/>
              <a:cs typeface="Public Sans" pitchFamily="2" charset="77"/>
              <a:sym typeface="Public Sans" pitchFamily="2" charset="77"/>
            </a:endParaRPr>
          </a:p>
          <a:p>
            <a:pPr eaLnBrk="1" hangingPunct="1">
              <a:lnSpc>
                <a:spcPts val="1825"/>
              </a:lnSpc>
              <a:buFont typeface="Arial" panose="020B0604020202020204" pitchFamily="34" charset="0"/>
              <a:buChar char="•"/>
            </a:pPr>
            <a:r>
              <a:rPr lang="en-US" altLang="en-TR" sz="1300">
                <a:solidFill>
                  <a:srgbClr val="101D42"/>
                </a:solidFill>
                <a:latin typeface="Public Sans" pitchFamily="2" charset="77"/>
                <a:ea typeface="Public Sans" pitchFamily="2" charset="77"/>
                <a:cs typeface="Public Sans" pitchFamily="2" charset="77"/>
                <a:sym typeface="Public Sans" pitchFamily="2" charset="77"/>
              </a:rPr>
              <a:t>Hesap Verebilirlik</a:t>
            </a:r>
            <a:endParaRPr lang="tr-TR" altLang="en-TR" sz="1300">
              <a:solidFill>
                <a:srgbClr val="101D42"/>
              </a:solidFill>
              <a:latin typeface="Public Sans" pitchFamily="2" charset="77"/>
              <a:ea typeface="Public Sans" pitchFamily="2" charset="77"/>
              <a:cs typeface="Public Sans" pitchFamily="2" charset="77"/>
              <a:sym typeface="Public Sans" pitchFamily="2" charset="77"/>
            </a:endParaRPr>
          </a:p>
          <a:p>
            <a:pPr eaLnBrk="1" hangingPunct="1">
              <a:lnSpc>
                <a:spcPts val="1825"/>
              </a:lnSpc>
              <a:buFont typeface="Arial" panose="020B0604020202020204" pitchFamily="34" charset="0"/>
              <a:buChar char="•"/>
            </a:pPr>
            <a:endParaRPr lang="en-US" altLang="en-TR" sz="1300">
              <a:solidFill>
                <a:srgbClr val="101D42"/>
              </a:solidFill>
              <a:latin typeface="Public Sans" pitchFamily="2" charset="77"/>
              <a:ea typeface="Public Sans" pitchFamily="2" charset="77"/>
              <a:cs typeface="Public Sans" pitchFamily="2" charset="77"/>
              <a:sym typeface="Public Sans" pitchFamily="2" charset="77"/>
            </a:endParaRPr>
          </a:p>
          <a:p>
            <a:pPr eaLnBrk="1" hangingPunct="1">
              <a:lnSpc>
                <a:spcPts val="1825"/>
              </a:lnSpc>
              <a:buFont typeface="Arial" panose="020B0604020202020204" pitchFamily="34" charset="0"/>
              <a:buChar char="•"/>
            </a:pPr>
            <a:r>
              <a:rPr lang="en-US" altLang="en-TR" sz="1300">
                <a:solidFill>
                  <a:srgbClr val="101D42"/>
                </a:solidFill>
                <a:latin typeface="Public Sans" pitchFamily="2" charset="77"/>
                <a:ea typeface="Public Sans" pitchFamily="2" charset="77"/>
                <a:cs typeface="Public Sans" pitchFamily="2" charset="77"/>
                <a:sym typeface="Public Sans" pitchFamily="2" charset="77"/>
              </a:rPr>
              <a:t>Doğruluk</a:t>
            </a:r>
            <a:endParaRPr lang="tr-TR" altLang="en-TR" sz="1300">
              <a:solidFill>
                <a:srgbClr val="101D42"/>
              </a:solidFill>
              <a:latin typeface="Public Sans" pitchFamily="2" charset="77"/>
              <a:ea typeface="Public Sans" pitchFamily="2" charset="77"/>
              <a:cs typeface="Public Sans" pitchFamily="2" charset="77"/>
              <a:sym typeface="Public Sans" pitchFamily="2" charset="77"/>
            </a:endParaRPr>
          </a:p>
          <a:p>
            <a:pPr eaLnBrk="1" hangingPunct="1">
              <a:lnSpc>
                <a:spcPts val="1825"/>
              </a:lnSpc>
              <a:buFont typeface="Arial" panose="020B0604020202020204" pitchFamily="34" charset="0"/>
              <a:buChar char="•"/>
            </a:pPr>
            <a:endParaRPr lang="en-US" altLang="en-TR" sz="1300">
              <a:solidFill>
                <a:srgbClr val="101D42"/>
              </a:solidFill>
              <a:latin typeface="Public Sans" pitchFamily="2" charset="77"/>
              <a:ea typeface="Public Sans" pitchFamily="2" charset="77"/>
              <a:cs typeface="Public Sans" pitchFamily="2" charset="77"/>
              <a:sym typeface="Public Sans" pitchFamily="2" charset="77"/>
            </a:endParaRPr>
          </a:p>
          <a:p>
            <a:pPr eaLnBrk="1" hangingPunct="1">
              <a:lnSpc>
                <a:spcPts val="1825"/>
              </a:lnSpc>
              <a:buFont typeface="Arial" panose="020B0604020202020204" pitchFamily="34" charset="0"/>
              <a:buChar char="•"/>
            </a:pPr>
            <a:r>
              <a:rPr lang="tr-TR" altLang="en-TR" sz="1300">
                <a:solidFill>
                  <a:srgbClr val="101D42"/>
                </a:solidFill>
                <a:latin typeface="Public Sans" pitchFamily="2" charset="77"/>
                <a:ea typeface="Public Sans" pitchFamily="2" charset="77"/>
                <a:cs typeface="Public Sans" pitchFamily="2" charset="77"/>
                <a:sym typeface="Public Sans" pitchFamily="2" charset="77"/>
              </a:rPr>
              <a:t>İ</a:t>
            </a:r>
            <a:r>
              <a:rPr lang="en-US" altLang="en-TR" sz="1300">
                <a:solidFill>
                  <a:srgbClr val="101D42"/>
                </a:solidFill>
                <a:latin typeface="Public Sans" pitchFamily="2" charset="77"/>
                <a:ea typeface="Public Sans" pitchFamily="2" charset="77"/>
                <a:cs typeface="Public Sans" pitchFamily="2" charset="77"/>
                <a:sym typeface="Public Sans" pitchFamily="2" charset="77"/>
              </a:rPr>
              <a:t>novasyon</a:t>
            </a:r>
            <a:endParaRPr lang="tr-TR" altLang="en-TR" sz="1300">
              <a:solidFill>
                <a:srgbClr val="101D42"/>
              </a:solidFill>
              <a:latin typeface="Public Sans" pitchFamily="2" charset="77"/>
              <a:ea typeface="Public Sans" pitchFamily="2" charset="77"/>
              <a:cs typeface="Public Sans" pitchFamily="2" charset="77"/>
              <a:sym typeface="Public Sans" pitchFamily="2" charset="77"/>
            </a:endParaRPr>
          </a:p>
          <a:p>
            <a:pPr eaLnBrk="1" hangingPunct="1">
              <a:lnSpc>
                <a:spcPts val="1825"/>
              </a:lnSpc>
              <a:buFont typeface="Arial" panose="020B0604020202020204" pitchFamily="34" charset="0"/>
              <a:buChar char="•"/>
            </a:pPr>
            <a:endParaRPr lang="en-US" altLang="en-TR" sz="1300">
              <a:solidFill>
                <a:srgbClr val="101D42"/>
              </a:solidFill>
              <a:latin typeface="Public Sans" pitchFamily="2" charset="77"/>
              <a:ea typeface="Public Sans" pitchFamily="2" charset="77"/>
              <a:cs typeface="Public Sans" pitchFamily="2" charset="77"/>
              <a:sym typeface="Public Sans" pitchFamily="2" charset="77"/>
            </a:endParaRPr>
          </a:p>
          <a:p>
            <a:pPr eaLnBrk="1" hangingPunct="1">
              <a:lnSpc>
                <a:spcPts val="1825"/>
              </a:lnSpc>
              <a:buFont typeface="Arial" panose="020B0604020202020204" pitchFamily="34" charset="0"/>
              <a:buChar char="•"/>
            </a:pPr>
            <a:r>
              <a:rPr lang="en-US" altLang="en-TR" sz="1300">
                <a:solidFill>
                  <a:srgbClr val="101D42"/>
                </a:solidFill>
                <a:latin typeface="Public Sans" pitchFamily="2" charset="77"/>
                <a:ea typeface="Public Sans" pitchFamily="2" charset="77"/>
                <a:cs typeface="Public Sans" pitchFamily="2" charset="77"/>
                <a:sym typeface="Public Sans" pitchFamily="2" charset="77"/>
              </a:rPr>
              <a:t>Takım Ruhu</a:t>
            </a:r>
            <a:endParaRPr lang="tr-TR" altLang="en-TR" sz="1300">
              <a:solidFill>
                <a:srgbClr val="101D42"/>
              </a:solidFill>
              <a:latin typeface="Public Sans" pitchFamily="2" charset="77"/>
              <a:ea typeface="Public Sans" pitchFamily="2" charset="77"/>
              <a:cs typeface="Public Sans" pitchFamily="2" charset="77"/>
              <a:sym typeface="Public Sans" pitchFamily="2" charset="77"/>
            </a:endParaRPr>
          </a:p>
          <a:p>
            <a:pPr eaLnBrk="1" hangingPunct="1">
              <a:lnSpc>
                <a:spcPts val="1825"/>
              </a:lnSpc>
              <a:buFont typeface="Arial" panose="020B0604020202020204" pitchFamily="34" charset="0"/>
              <a:buChar char="•"/>
            </a:pPr>
            <a:endParaRPr lang="en-US" altLang="en-TR" sz="1300">
              <a:solidFill>
                <a:srgbClr val="101D42"/>
              </a:solidFill>
              <a:latin typeface="Public Sans" pitchFamily="2" charset="77"/>
              <a:ea typeface="Public Sans" pitchFamily="2" charset="77"/>
              <a:cs typeface="Public Sans" pitchFamily="2" charset="77"/>
              <a:sym typeface="Public Sans" pitchFamily="2" charset="77"/>
            </a:endParaRPr>
          </a:p>
          <a:p>
            <a:pPr eaLnBrk="1" hangingPunct="1">
              <a:lnSpc>
                <a:spcPts val="1825"/>
              </a:lnSpc>
              <a:buFont typeface="Arial" panose="020B0604020202020204" pitchFamily="34" charset="0"/>
              <a:buChar char="•"/>
            </a:pPr>
            <a:r>
              <a:rPr lang="en-US" altLang="en-TR" sz="1300">
                <a:solidFill>
                  <a:srgbClr val="101D42"/>
                </a:solidFill>
                <a:latin typeface="Public Sans" pitchFamily="2" charset="77"/>
                <a:ea typeface="Public Sans" pitchFamily="2" charset="77"/>
                <a:cs typeface="Public Sans" pitchFamily="2" charset="77"/>
                <a:sym typeface="Public Sans" pitchFamily="2" charset="77"/>
              </a:rPr>
              <a:t>Dinamizm</a:t>
            </a:r>
          </a:p>
        </p:txBody>
      </p:sp>
      <p:sp>
        <p:nvSpPr>
          <p:cNvPr id="5134" name="TextBox 12">
            <a:extLst>
              <a:ext uri="{FF2B5EF4-FFF2-40B4-BE49-F238E27FC236}">
                <a16:creationId xmlns:a16="http://schemas.microsoft.com/office/drawing/2014/main" id="{2FA3C34F-1C9A-1056-4679-B9A208C46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5675" y="933450"/>
            <a:ext cx="21939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2238"/>
              </a:lnSpc>
            </a:pPr>
            <a:r>
              <a:rPr lang="tr-TR" altLang="en-TR" sz="1600" b="1">
                <a:solidFill>
                  <a:srgbClr val="101D42"/>
                </a:solidFill>
                <a:latin typeface="Public Sans Bold" pitchFamily="2" charset="77"/>
                <a:ea typeface="Public Sans Bold" pitchFamily="2" charset="77"/>
                <a:cs typeface="Public Sans Bold" pitchFamily="2" charset="77"/>
                <a:sym typeface="Public Sans Bold" pitchFamily="2" charset="77"/>
              </a:rPr>
              <a:t>Değerlerimiz</a:t>
            </a:r>
            <a:endParaRPr lang="en-US" altLang="en-TR" sz="1600" b="1">
              <a:solidFill>
                <a:srgbClr val="101D42"/>
              </a:solidFill>
              <a:latin typeface="Public Sans Bold" pitchFamily="2" charset="77"/>
              <a:ea typeface="Public Sans Bold" pitchFamily="2" charset="77"/>
              <a:cs typeface="Public Sans Bold" pitchFamily="2" charset="77"/>
              <a:sym typeface="Public Sans Bold" pitchFamily="2" charset="77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1D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D04B671A-7187-9F7B-F55B-EFD04C235C81}"/>
              </a:ext>
            </a:extLst>
          </p:cNvPr>
          <p:cNvSpPr/>
          <p:nvPr/>
        </p:nvSpPr>
        <p:spPr>
          <a:xfrm flipH="1">
            <a:off x="6578508" y="0"/>
            <a:ext cx="2565493" cy="2571750"/>
          </a:xfrm>
          <a:custGeom>
            <a:avLst/>
            <a:gdLst/>
            <a:ahLst/>
            <a:cxnLst/>
            <a:rect l="l" t="t" r="r" b="b"/>
            <a:pathLst>
              <a:path w="5130985" h="5143500">
                <a:moveTo>
                  <a:pt x="5130985" y="0"/>
                </a:moveTo>
                <a:lnTo>
                  <a:pt x="0" y="0"/>
                </a:lnTo>
                <a:lnTo>
                  <a:pt x="0" y="5143500"/>
                </a:lnTo>
                <a:lnTo>
                  <a:pt x="5130985" y="5143500"/>
                </a:lnTo>
                <a:lnTo>
                  <a:pt x="5130985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TR" sz="450">
              <a:latin typeface="+mn-lt"/>
            </a:endParaRPr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CB9CE463-18BB-A860-C4B0-73A1CABBD896}"/>
              </a:ext>
            </a:extLst>
          </p:cNvPr>
          <p:cNvSpPr/>
          <p:nvPr/>
        </p:nvSpPr>
        <p:spPr>
          <a:xfrm>
            <a:off x="7283450" y="4629150"/>
            <a:ext cx="1550988" cy="252413"/>
          </a:xfrm>
          <a:custGeom>
            <a:avLst/>
            <a:gdLst/>
            <a:ahLst/>
            <a:cxnLst/>
            <a:rect l="l" t="t" r="r" b="b"/>
            <a:pathLst>
              <a:path w="3101214" h="504496">
                <a:moveTo>
                  <a:pt x="0" y="0"/>
                </a:moveTo>
                <a:lnTo>
                  <a:pt x="3101214" y="0"/>
                </a:lnTo>
                <a:lnTo>
                  <a:pt x="3101214" y="504496"/>
                </a:lnTo>
                <a:lnTo>
                  <a:pt x="0" y="504496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email"/>
            <a:stretch>
              <a:fillRect/>
            </a:stretch>
          </a:blipFill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TR" sz="450">
              <a:latin typeface="+mn-lt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465725A4-775A-A14B-6DD3-B33CA718A626}"/>
              </a:ext>
            </a:extLst>
          </p:cNvPr>
          <p:cNvSpPr/>
          <p:nvPr/>
        </p:nvSpPr>
        <p:spPr>
          <a:xfrm>
            <a:off x="514350" y="514350"/>
            <a:ext cx="2268538" cy="1023938"/>
          </a:xfrm>
          <a:custGeom>
            <a:avLst/>
            <a:gdLst/>
            <a:ahLst/>
            <a:cxnLst/>
            <a:rect l="l" t="t" r="r" b="b"/>
            <a:pathLst>
              <a:path w="4536063" h="2046942">
                <a:moveTo>
                  <a:pt x="0" y="0"/>
                </a:moveTo>
                <a:lnTo>
                  <a:pt x="4536063" y="0"/>
                </a:lnTo>
                <a:lnTo>
                  <a:pt x="4536063" y="2046942"/>
                </a:lnTo>
                <a:lnTo>
                  <a:pt x="0" y="2046942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email"/>
            <a:stretch>
              <a:fillRect/>
            </a:stretch>
          </a:blipFill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TR" sz="450">
              <a:latin typeface="+mn-lt"/>
            </a:endParaRPr>
          </a:p>
        </p:txBody>
      </p:sp>
      <p:sp>
        <p:nvSpPr>
          <p:cNvPr id="17415" name="TextBox 5">
            <a:extLst>
              <a:ext uri="{FF2B5EF4-FFF2-40B4-BE49-F238E27FC236}">
                <a16:creationId xmlns:a16="http://schemas.microsoft.com/office/drawing/2014/main" id="{9C858E7B-6E0B-3011-6294-5ACBD577D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" y="2470150"/>
            <a:ext cx="7312025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8400"/>
              </a:lnSpc>
            </a:pPr>
            <a:r>
              <a:rPr lang="en-US" altLang="en-TR" sz="6000">
                <a:solidFill>
                  <a:srgbClr val="F4F4F4"/>
                </a:solidFill>
                <a:latin typeface="Public Sans Thin" pitchFamily="2" charset="77"/>
                <a:ea typeface="Public Sans Thin" pitchFamily="2" charset="77"/>
                <a:cs typeface="Public Sans Thin" pitchFamily="2" charset="77"/>
                <a:sym typeface="Public Sans Thin" pitchFamily="2" charset="77"/>
              </a:rPr>
              <a:t>Teşekkürler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6E5A8EBC-5E1D-D6DE-76E2-78B10F48CF32}"/>
              </a:ext>
            </a:extLst>
          </p:cNvPr>
          <p:cNvSpPr txBox="1"/>
          <p:nvPr/>
        </p:nvSpPr>
        <p:spPr>
          <a:xfrm>
            <a:off x="549275" y="4367213"/>
            <a:ext cx="5440363" cy="522287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1363"/>
              </a:lnSpc>
            </a:pPr>
            <a:r>
              <a:rPr lang="en-US" altLang="en-TR" b="1">
                <a:solidFill>
                  <a:srgbClr val="F4F4F4"/>
                </a:solidFill>
                <a:latin typeface="Public Sans Bold" pitchFamily="2" charset="77"/>
                <a:ea typeface="Public Sans Bold" pitchFamily="2" charset="77"/>
                <a:cs typeface="Public Sans Bold" pitchFamily="2" charset="77"/>
                <a:sym typeface="Public Sans Bold" pitchFamily="2" charset="77"/>
              </a:rPr>
              <a:t>STEEL SİGORTA VE REASÜRANS BROKERLİĞİ A.Ş. </a:t>
            </a:r>
          </a:p>
          <a:p>
            <a:pPr algn="just" eaLnBrk="1" hangingPunct="1">
              <a:lnSpc>
                <a:spcPts val="1363"/>
              </a:lnSpc>
            </a:pPr>
            <a:r>
              <a:rPr lang="en-US" altLang="en-TR">
                <a:solidFill>
                  <a:srgbClr val="F4F4F4"/>
                </a:solidFill>
                <a:latin typeface="Public Sans" pitchFamily="2" charset="77"/>
                <a:ea typeface="Public Sans" pitchFamily="2" charset="77"/>
                <a:cs typeface="Public Sans" pitchFamily="2" charset="77"/>
                <a:sym typeface="Public Sans" pitchFamily="2" charset="77"/>
              </a:rPr>
              <a:t>Maslak Mah. Eski Büyükdere Cad. Giz 2000 Plaza No: 7 D: 5 Sarıyer/İSTANBUL</a:t>
            </a:r>
          </a:p>
          <a:p>
            <a:pPr algn="just" eaLnBrk="1" hangingPunct="1">
              <a:lnSpc>
                <a:spcPts val="1363"/>
              </a:lnSpc>
            </a:pPr>
            <a:r>
              <a:rPr lang="en-US" altLang="en-TR">
                <a:solidFill>
                  <a:srgbClr val="F4F4F4"/>
                </a:solidFill>
                <a:latin typeface="Public Sans" pitchFamily="2" charset="77"/>
                <a:ea typeface="Public Sans" pitchFamily="2" charset="77"/>
                <a:cs typeface="Public Sans" pitchFamily="2" charset="77"/>
                <a:sym typeface="Public Sans" pitchFamily="2" charset="77"/>
              </a:rPr>
              <a:t>info@steelbroker.com.tr - 444 38 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211</Words>
  <Application>Microsoft Macintosh PowerPoint</Application>
  <PresentationFormat>On-screen Show (16:9)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Public Sans Thin</vt:lpstr>
      <vt:lpstr>Aptos</vt:lpstr>
      <vt:lpstr>Public Sans</vt:lpstr>
      <vt:lpstr>Arial</vt:lpstr>
      <vt:lpstr>Public Sans Bold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Steel_Sunum2025</dc:title>
  <dc:creator>Steel Broker</dc:creator>
  <cp:lastModifiedBy>Cenk Ercivelek</cp:lastModifiedBy>
  <cp:revision>6</cp:revision>
  <dcterms:created xsi:type="dcterms:W3CDTF">2006-08-16T00:00:00Z</dcterms:created>
  <dcterms:modified xsi:type="dcterms:W3CDTF">2025-08-07T10:44:37Z</dcterms:modified>
</cp:coreProperties>
</file>